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74" r:id="rId5"/>
    <p:sldId id="258" r:id="rId6"/>
    <p:sldId id="282" r:id="rId7"/>
    <p:sldId id="284" r:id="rId8"/>
    <p:sldId id="285" r:id="rId9"/>
    <p:sldId id="286" r:id="rId10"/>
    <p:sldId id="287" r:id="rId11"/>
    <p:sldId id="288" r:id="rId12"/>
    <p:sldId id="290" r:id="rId13"/>
    <p:sldId id="277" r:id="rId14"/>
  </p:sldIdLst>
  <p:sldSz cx="9144000" cy="5143500" type="screen16x9"/>
  <p:notesSz cx="9872663" cy="6797675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56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28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00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72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2" orient="horz" pos="2884" userDrawn="1">
          <p15:clr>
            <a:srgbClr val="A4A3A4"/>
          </p15:clr>
        </p15:guide>
        <p15:guide id="3" orient="horz" pos="3028">
          <p15:clr>
            <a:srgbClr val="A4A3A4"/>
          </p15:clr>
        </p15:guide>
        <p15:guide id="4" orient="horz" pos="226">
          <p15:clr>
            <a:srgbClr val="A4A3A4"/>
          </p15:clr>
        </p15:guide>
        <p15:guide id="5" orient="horz" pos="836">
          <p15:clr>
            <a:srgbClr val="A4A3A4"/>
          </p15:clr>
        </p15:guide>
        <p15:guide id="6" orient="horz" pos="368">
          <p15:clr>
            <a:srgbClr val="A4A3A4"/>
          </p15:clr>
        </p15:guide>
        <p15:guide id="7" orient="horz" pos="1231">
          <p15:clr>
            <a:srgbClr val="A4A3A4"/>
          </p15:clr>
        </p15:guide>
        <p15:guide id="8" orient="horz" pos="2439" userDrawn="1">
          <p15:clr>
            <a:srgbClr val="A4A3A4"/>
          </p15:clr>
        </p15:guide>
        <p15:guide id="9" pos="961">
          <p15:clr>
            <a:srgbClr val="A4A3A4"/>
          </p15:clr>
        </p15:guide>
        <p15:guide id="10" pos="5420">
          <p15:clr>
            <a:srgbClr val="A4A3A4"/>
          </p15:clr>
        </p15:guide>
        <p15:guide id="11" pos="3829">
          <p15:clr>
            <a:srgbClr val="A4A3A4"/>
          </p15:clr>
        </p15:guide>
        <p15:guide id="12" pos="340">
          <p15:clr>
            <a:srgbClr val="A4A3A4"/>
          </p15:clr>
        </p15:guide>
        <p15:guide id="13" pos="3016">
          <p15:clr>
            <a:srgbClr val="A4A3A4"/>
          </p15:clr>
        </p15:guide>
        <p15:guide id="14" pos="2864">
          <p15:clr>
            <a:srgbClr val="A4A3A4"/>
          </p15:clr>
        </p15:guide>
        <p15:guide id="15" orient="horz" pos="239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1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541"/>
    <a:srgbClr val="F65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7" autoAdjust="0"/>
  </p:normalViewPr>
  <p:slideViewPr>
    <p:cSldViewPr snapToGrid="0" snapToObjects="1" showGuides="1">
      <p:cViewPr varScale="1">
        <p:scale>
          <a:sx n="138" d="100"/>
          <a:sy n="138" d="100"/>
        </p:scale>
        <p:origin x="870" y="102"/>
      </p:cViewPr>
      <p:guideLst>
        <p:guide orient="horz" pos="1416"/>
        <p:guide orient="horz" pos="2884"/>
        <p:guide orient="horz" pos="3028"/>
        <p:guide orient="horz" pos="226"/>
        <p:guide orient="horz" pos="836"/>
        <p:guide orient="horz" pos="368"/>
        <p:guide orient="horz" pos="1231"/>
        <p:guide orient="horz" pos="2439"/>
        <p:guide pos="961"/>
        <p:guide pos="5420"/>
        <p:guide pos="3829"/>
        <p:guide pos="340"/>
        <p:guide pos="3016"/>
        <p:guide pos="2864"/>
        <p:guide orient="horz" pos="23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42" d="100"/>
          <a:sy n="142" d="100"/>
        </p:scale>
        <p:origin x="-6536" y="-96"/>
      </p:cViewPr>
      <p:guideLst>
        <p:guide orient="horz" pos="2141"/>
        <p:guide pos="31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31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06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Franklin Gothic Medium Regular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2763" y="0"/>
            <a:ext cx="4278312" cy="339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AC58669-EF30-428D-B421-62D0380DB17D}" type="datetime1">
              <a:rPr lang="en-GB" altLang="en-US">
                <a:latin typeface="Franklin Gothic Medium Regular" charset="0"/>
                <a:ea typeface="Franklin Gothic Book Regular" charset="0"/>
              </a:rPr>
              <a:pPr/>
              <a:t>16/09/2025</a:t>
            </a:fld>
            <a:endParaRPr lang="en-US" altLang="en-US" dirty="0">
              <a:latin typeface="Franklin Gothic Medium Regular" charset="0"/>
              <a:ea typeface="Franklin Gothic Book Regular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27831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06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Franklin Gothic Medium Regular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2763" y="6456363"/>
            <a:ext cx="4278312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F777E43-BDCC-4C82-B4EF-9499FB4FAAAA}" type="slidenum">
              <a:rPr lang="en-US" altLang="en-US">
                <a:latin typeface="Franklin Gothic Medium Regular" charset="0"/>
                <a:ea typeface="Franklin Gothic Book Regular" charset="0"/>
              </a:rPr>
              <a:pPr/>
              <a:t>‹#›</a:t>
            </a:fld>
            <a:endParaRPr lang="en-US" altLang="en-US" dirty="0">
              <a:latin typeface="Franklin Gothic Medium Regular" charset="0"/>
              <a:ea typeface="Franklin Gothic Book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690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31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066" fontAlgn="auto">
              <a:spcBef>
                <a:spcPts val="0"/>
              </a:spcBef>
              <a:spcAft>
                <a:spcPts val="0"/>
              </a:spcAft>
              <a:defRPr sz="1200" b="0" i="0">
                <a:latin typeface="Franklin Gothic Medium Regular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2763" y="0"/>
            <a:ext cx="4278312" cy="339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Franklin Gothic Medium Regular" charset="0"/>
                <a:ea typeface="Franklin Gothic Book Regular" charset="0"/>
              </a:defRPr>
            </a:lvl1pPr>
          </a:lstStyle>
          <a:p>
            <a:fld id="{268B6770-0403-4D88-A760-D6043F9CEE6C}" type="datetime1">
              <a:rPr lang="en-GB" altLang="en-US" smtClean="0"/>
              <a:pPr/>
              <a:t>16/09/2025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70175" y="509588"/>
            <a:ext cx="4532313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425" y="3228975"/>
            <a:ext cx="7897813" cy="30591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27831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066" fontAlgn="auto">
              <a:spcBef>
                <a:spcPts val="0"/>
              </a:spcBef>
              <a:spcAft>
                <a:spcPts val="0"/>
              </a:spcAft>
              <a:defRPr sz="1200" b="0" i="0">
                <a:latin typeface="Franklin Gothic Medium Regular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2763" y="6456363"/>
            <a:ext cx="4278312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Franklin Gothic Medium Regular" charset="0"/>
                <a:ea typeface="Franklin Gothic Book Regular" charset="0"/>
              </a:defRPr>
            </a:lvl1pPr>
          </a:lstStyle>
          <a:p>
            <a:fld id="{F6BB7E82-C557-4B99-AD71-601E79F219C1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03221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5613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Franklin Gothic Medium Regular" charset="0"/>
        <a:ea typeface="Franklin Gothic Book Regular" charset="0"/>
        <a:cs typeface="Franklin Gothic Book Regular" charset="0"/>
      </a:defRPr>
    </a:lvl1pPr>
    <a:lvl2pPr marL="455613" algn="l" defTabSz="455613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Franklin Gothic Medium Regular" charset="0"/>
        <a:ea typeface="Franklin Gothic Book Regular" charset="0"/>
        <a:cs typeface="+mn-cs"/>
      </a:defRPr>
    </a:lvl2pPr>
    <a:lvl3pPr marL="912813" algn="l" defTabSz="455613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Franklin Gothic Medium Regular" charset="0"/>
        <a:ea typeface="Franklin Gothic Book Regular" charset="0"/>
        <a:cs typeface="+mn-cs"/>
      </a:defRPr>
    </a:lvl3pPr>
    <a:lvl4pPr marL="1370013" algn="l" defTabSz="455613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Franklin Gothic Medium Regular" charset="0"/>
        <a:ea typeface="Franklin Gothic Book Regular" charset="0"/>
        <a:cs typeface="+mn-cs"/>
      </a:defRPr>
    </a:lvl4pPr>
    <a:lvl5pPr marL="1827213" algn="l" defTabSz="455613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Franklin Gothic Medium Regular" charset="0"/>
        <a:ea typeface="Franklin Gothic Book Regular" charset="0"/>
        <a:cs typeface="+mn-cs"/>
      </a:defRPr>
    </a:lvl5pPr>
    <a:lvl6pPr marL="2285328" algn="l" defTabSz="4570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93" algn="l" defTabSz="4570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59" algn="l" defTabSz="4570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24" algn="l" defTabSz="4570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B7E82-C557-4B99-AD71-601E79F219C1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862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B7E82-C557-4B99-AD71-601E79F219C1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862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DF720-4202-F0DF-423B-21AF279FF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C7C055-F7F4-400D-7C95-7944B0515F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4DA00-7EDE-CEB7-8950-49E03CA7C6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B7E82-C557-4B99-AD71-601E79F219C1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0194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C7BD5-475B-AB12-572B-D3EB43B5A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F52F4E-6AF1-3BA9-E0D5-DD6C24689B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50CA3-3BE4-6447-174F-2EAF426184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B7E82-C557-4B99-AD71-601E79F219C1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17815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037B4-AA84-15ED-D749-21CBDFE46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AD7897-3FF5-54C7-9F33-9BC73CAC9A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C3A0B-3056-271C-D1EB-E826EE6481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B7E82-C557-4B99-AD71-601E79F219C1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3409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78903-237C-C5C8-280B-C4089D216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EF827A-0AFF-CECA-C04D-641C9A9E1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42DDC-15E3-17EB-11DE-C332BB3FCE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B7E82-C557-4B99-AD71-601E79F219C1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1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rgbClr val="EA5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536575" y="4318000"/>
            <a:ext cx="0" cy="360363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312" y="236480"/>
            <a:ext cx="3490912" cy="8343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78855" y="2353740"/>
            <a:ext cx="3745948" cy="2124567"/>
          </a:xfrm>
          <a:prstGeom prst="rect">
            <a:avLst/>
          </a:prstGeom>
        </p:spPr>
      </p:pic>
      <p:sp>
        <p:nvSpPr>
          <p:cNvPr id="8" name="Subtitle 1"/>
          <p:cNvSpPr>
            <a:spLocks noGrp="1"/>
          </p:cNvSpPr>
          <p:nvPr>
            <p:ph type="subTitle" idx="1"/>
          </p:nvPr>
        </p:nvSpPr>
        <p:spPr>
          <a:xfrm>
            <a:off x="612660" y="4255726"/>
            <a:ext cx="6400800" cy="75089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41339" y="1363038"/>
            <a:ext cx="3560757" cy="46355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4"/>
          <p:cNvSpPr>
            <a:spLocks noGrp="1"/>
          </p:cNvSpPr>
          <p:nvPr>
            <p:ph type="ctrTitle" hasCustomPrompt="1"/>
          </p:nvPr>
        </p:nvSpPr>
        <p:spPr>
          <a:xfrm>
            <a:off x="541341" y="1758077"/>
            <a:ext cx="5554659" cy="110251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 altLang="en-US" dirty="0"/>
              <a:t>Presentation title 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78855" y="2353740"/>
            <a:ext cx="3745948" cy="212456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C81D88-9A7A-3416-AD40-F2142334B4B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2925" y="574675"/>
            <a:ext cx="5254625" cy="61753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591E0-C2F0-906D-36DE-9A00623D02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2925" y="1435473"/>
            <a:ext cx="5999163" cy="3371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459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840224" y="972000"/>
            <a:ext cx="4303776" cy="41715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58844-7E0F-4713-A10D-0861E59F48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4512" y="1393950"/>
            <a:ext cx="3760788" cy="2051050"/>
          </a:xfrm>
          <a:prstGeom prst="rect">
            <a:avLst/>
          </a:prstGeom>
        </p:spPr>
        <p:txBody>
          <a:bodyPr/>
          <a:lstStyle>
            <a:lvl1pPr marL="271463" indent="-271463">
              <a:tabLst>
                <a:tab pos="534988" algn="l"/>
                <a:tab pos="806450" algn="l"/>
              </a:tabLst>
              <a:defRPr sz="2000">
                <a:solidFill>
                  <a:srgbClr val="EA5541"/>
                </a:solidFill>
              </a:defRPr>
            </a:lvl1pPr>
            <a:lvl2pPr marL="271463" indent="-271463">
              <a:buClr>
                <a:srgbClr val="EA5541"/>
              </a:buClr>
              <a:buFont typeface="Arial" panose="020B0604020202020204" pitchFamily="34" charset="0"/>
              <a:buChar char="•"/>
              <a:tabLst>
                <a:tab pos="534988" algn="l"/>
                <a:tab pos="806450" algn="l"/>
              </a:tabLst>
              <a:defRPr sz="1800">
                <a:solidFill>
                  <a:schemeClr val="tx1"/>
                </a:solidFill>
              </a:defRPr>
            </a:lvl2pPr>
            <a:lvl3pPr marL="285750" indent="-285750">
              <a:buFont typeface="Arial" panose="020B0604020202020204" pitchFamily="34" charset="0"/>
              <a:buChar char="•"/>
              <a:defRPr/>
            </a:lvl3pPr>
            <a:lvl4pPr marL="285750" indent="-285750">
              <a:buClr>
                <a:srgbClr val="EA5541"/>
              </a:buClr>
              <a:buFont typeface="Franklin Gothic Book" panose="020B0503020102020204" pitchFamily="34" charset="0"/>
              <a:buChar char="―"/>
              <a:defRPr/>
            </a:lvl4pPr>
            <a:lvl5pPr marL="285750" indent="-285750">
              <a:buFont typeface="Courier New" panose="02070309020205020404" pitchFamily="49" charset="0"/>
              <a:buChar char="o"/>
              <a:defRPr/>
            </a:lvl5pPr>
            <a:lvl7pPr marL="270000" indent="0">
              <a:buClr>
                <a:srgbClr val="EA5541"/>
              </a:buClr>
              <a:buNone/>
              <a:tabLst>
                <a:tab pos="534988" algn="l"/>
                <a:tab pos="806450" algn="l"/>
              </a:tabLst>
              <a:defRPr sz="1600"/>
            </a:lvl7pPr>
            <a:lvl8pPr marL="806450" indent="-271463">
              <a:buClr>
                <a:srgbClr val="EA5541"/>
              </a:buClr>
              <a:buFont typeface="Arial" panose="020B0604020202020204" pitchFamily="34" charset="0"/>
              <a:buChar char="&gt;"/>
              <a:defRPr sz="1600"/>
            </a:lvl8pPr>
          </a:lstStyle>
          <a:p>
            <a:pPr lvl="0"/>
            <a:r>
              <a:rPr lang="en-US" dirty="0"/>
              <a:t>Sub title (font size 24)</a:t>
            </a:r>
          </a:p>
          <a:p>
            <a:pPr lvl="1"/>
            <a:r>
              <a:rPr lang="en-US" dirty="0"/>
              <a:t>Bullet 1 (font size 20)</a:t>
            </a:r>
          </a:p>
          <a:p>
            <a:pPr lvl="6"/>
            <a:r>
              <a:rPr lang="en-US" dirty="0"/>
              <a:t>Sub title of topic (font size 18)</a:t>
            </a:r>
          </a:p>
          <a:p>
            <a:pPr lvl="7"/>
            <a:r>
              <a:rPr lang="en-US" dirty="0"/>
              <a:t>Sub </a:t>
            </a:r>
            <a:r>
              <a:rPr lang="en-US" dirty="0" err="1"/>
              <a:t>sub</a:t>
            </a:r>
            <a:r>
              <a:rPr lang="en-US" dirty="0"/>
              <a:t> title of topic (font size 16)</a:t>
            </a:r>
          </a:p>
          <a:p>
            <a:pPr lvl="1"/>
            <a:r>
              <a:rPr lang="en-US" dirty="0"/>
              <a:t>Bullet 2 (font size 20)</a:t>
            </a:r>
            <a:endParaRPr lang="en-GB" dirty="0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1F488F9D-AFDE-AB36-8EBB-5608C32D45D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2925" y="574675"/>
            <a:ext cx="5254625" cy="61753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0160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541338" y="1519428"/>
            <a:ext cx="773112" cy="0"/>
          </a:xfrm>
          <a:prstGeom prst="line">
            <a:avLst/>
          </a:prstGeom>
          <a:ln w="38100">
            <a:solidFill>
              <a:srgbClr val="EA554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78855" y="2353740"/>
            <a:ext cx="3745948" cy="2124568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4294967295" hasCustomPrompt="1"/>
          </p:nvPr>
        </p:nvSpPr>
        <p:spPr bwMode="auto">
          <a:xfrm>
            <a:off x="541340" y="2720487"/>
            <a:ext cx="2362362" cy="500071"/>
          </a:xfrm>
          <a:prstGeom prst="rect">
            <a:avLst/>
          </a:prstGeo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Franklin Gothic Medium" charset="0"/>
                <a:ea typeface="Franklin Gothic Medium" charset="0"/>
                <a:cs typeface="Franklin Gothic Medium" charset="0"/>
              </a:defRPr>
            </a:lvl1pPr>
            <a:lvl2pPr>
              <a:defRPr sz="1600">
                <a:latin typeface="Franklin Gothic Medium" charset="0"/>
                <a:ea typeface="Franklin Gothic Medium" charset="0"/>
                <a:cs typeface="Franklin Gothic Medium" charset="0"/>
              </a:defRPr>
            </a:lvl2pPr>
          </a:lstStyle>
          <a:p>
            <a:pPr marL="0" lvl="1" indent="0" eaLnBrk="1" hangingPunct="1"/>
            <a:r>
              <a:rPr lang="en-US" altLang="en-US" dirty="0"/>
              <a:t>Second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541340" y="1708815"/>
            <a:ext cx="6478891" cy="843885"/>
          </a:xfrm>
          <a:prstGeom prst="rect">
            <a:avLst/>
          </a:prstGeo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 marL="144463" lvl="0" indent="-133350"/>
            <a:r>
              <a:rPr lang="en-US" altLang="en-US" b="0">
                <a:latin typeface="Franklin Gothic Medium Regular" charset="0"/>
              </a:rPr>
              <a:t>Click to edit Master text styles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283AD59A-FF04-C992-0E0A-E4E8BAF369C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2925" y="574675"/>
            <a:ext cx="5254625" cy="61753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543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Red">
    <p:bg>
      <p:bgPr>
        <a:solidFill>
          <a:srgbClr val="EA5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 rot="5400000">
            <a:off x="721519" y="3832530"/>
            <a:ext cx="0" cy="360363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312" y="160280"/>
            <a:ext cx="3490912" cy="8343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78855" y="2353740"/>
            <a:ext cx="3745948" cy="212456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41338" y="1543050"/>
            <a:ext cx="5103812" cy="85725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541338" y="2400300"/>
            <a:ext cx="3909428" cy="812800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Franklin Gothic Medium" charset="0"/>
                <a:ea typeface="Franklin Gothic Medium" charset="0"/>
                <a:cs typeface="Franklin Gothic Medium" charset="0"/>
              </a:defRPr>
            </a:lvl1pPr>
            <a:lvl2pPr>
              <a:defRPr sz="1600" baseline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  <a:p>
            <a:pPr lvl="1"/>
            <a:r>
              <a:rPr lang="en-US" dirty="0"/>
              <a:t>Job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338" y="4094734"/>
            <a:ext cx="6400800" cy="256463"/>
          </a:xfrm>
          <a:prstGeom prst="rect">
            <a:avLst/>
          </a:prstGeom>
        </p:spPr>
        <p:txBody>
          <a:bodyPr lIns="0"/>
          <a:lstStyle>
            <a:lvl1pPr marL="0" marR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1pPr>
            <a:lvl2pPr marL="0" indent="0" algn="l">
              <a:buNone/>
              <a:defRPr sz="1200" b="0">
                <a:solidFill>
                  <a:schemeClr val="tx1">
                    <a:tint val="75000"/>
                  </a:schemeClr>
                </a:solidFill>
              </a:defRPr>
            </a:lvl2pPr>
            <a:lvl3pPr marL="914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Subtitle 2"/>
          <p:cNvSpPr txBox="1">
            <a:spLocks/>
          </p:cNvSpPr>
          <p:nvPr userDrawn="1"/>
        </p:nvSpPr>
        <p:spPr>
          <a:xfrm>
            <a:off x="541338" y="4347599"/>
            <a:ext cx="6400800" cy="2564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  <a:lvl2pPr marL="0" indent="0" algn="l" defTabSz="4556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1">
                    <a:tint val="7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914132" indent="0" algn="ctr" defTabSz="4556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371197" indent="0" algn="ctr" defTabSz="4556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1828262" indent="0" algn="ctr" defTabSz="4556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2285328" indent="0" algn="ctr" defTabSz="457066" rtl="0" eaLnBrk="1" latinLnBrk="0" hangingPunct="1">
              <a:spcBef>
                <a:spcPct val="20000"/>
              </a:spcBef>
              <a:buFont typeface="Lucida Grande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93" indent="0" algn="ctr" defTabSz="457066" rtl="0" eaLnBrk="1" latinLnBrk="0" hangingPunct="1">
              <a:spcBef>
                <a:spcPct val="20000"/>
              </a:spcBef>
              <a:buFont typeface="Lucida Grande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459" indent="0" algn="ctr" defTabSz="45706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524" indent="0" algn="ctr" defTabSz="45706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500" dirty="0">
                <a:solidFill>
                  <a:schemeClr val="bg1"/>
                </a:solidFill>
              </a:rPr>
              <a:t>GILLESPIEMACANDREW.CO.UK</a:t>
            </a:r>
          </a:p>
          <a:p>
            <a:endParaRPr lang="en-US" dirty="0"/>
          </a:p>
        </p:txBody>
      </p:sp>
      <p:sp>
        <p:nvSpPr>
          <p:cNvPr id="18" name="Subtitle 2"/>
          <p:cNvSpPr txBox="1">
            <a:spLocks/>
          </p:cNvSpPr>
          <p:nvPr userDrawn="1"/>
        </p:nvSpPr>
        <p:spPr>
          <a:xfrm>
            <a:off x="541338" y="4616254"/>
            <a:ext cx="6400800" cy="2564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  <a:lvl2pPr marL="0" indent="0" algn="l" defTabSz="4556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1">
                    <a:tint val="7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914132" indent="0" algn="ctr" defTabSz="4556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371197" indent="0" algn="ctr" defTabSz="4556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1828262" indent="0" algn="ctr" defTabSz="4556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2285328" indent="0" algn="ctr" defTabSz="457066" rtl="0" eaLnBrk="1" latinLnBrk="0" hangingPunct="1">
              <a:spcBef>
                <a:spcPct val="20000"/>
              </a:spcBef>
              <a:buFont typeface="Lucida Grande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93" indent="0" algn="ctr" defTabSz="457066" rtl="0" eaLnBrk="1" latinLnBrk="0" hangingPunct="1">
              <a:spcBef>
                <a:spcPct val="20000"/>
              </a:spcBef>
              <a:buFont typeface="Lucida Grande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459" indent="0" algn="ctr" defTabSz="45706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524" indent="0" algn="ctr" defTabSz="45706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</a:rPr>
              <a:t>EDINBURGH</a:t>
            </a:r>
            <a:r>
              <a:rPr lang="en-US" sz="1100" baseline="0" dirty="0">
                <a:solidFill>
                  <a:schemeClr val="bg1"/>
                </a:solidFill>
              </a:rPr>
              <a:t> </a:t>
            </a:r>
            <a:r>
              <a:rPr lang="en-US" sz="1100" baseline="0" dirty="0">
                <a:solidFill>
                  <a:schemeClr val="tx1"/>
                </a:solidFill>
              </a:rPr>
              <a:t>|</a:t>
            </a:r>
            <a:r>
              <a:rPr lang="en-US" sz="1100" baseline="0" dirty="0">
                <a:solidFill>
                  <a:schemeClr val="bg1"/>
                </a:solidFill>
              </a:rPr>
              <a:t> GLASGOW </a:t>
            </a:r>
            <a:r>
              <a:rPr lang="en-US" sz="1100" baseline="0" dirty="0">
                <a:solidFill>
                  <a:schemeClr val="tx1"/>
                </a:solidFill>
              </a:rPr>
              <a:t>|</a:t>
            </a:r>
            <a:r>
              <a:rPr lang="en-US" sz="1100" baseline="0" dirty="0">
                <a:solidFill>
                  <a:schemeClr val="bg1"/>
                </a:solidFill>
              </a:rPr>
              <a:t> PERTH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11" descr="Gillespie_Macandrew_Logo_RG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282" y="284163"/>
            <a:ext cx="2588274" cy="61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9" r:id="rId2"/>
    <p:sldLayoutId id="2147483711" r:id="rId3"/>
    <p:sldLayoutId id="2147483718" r:id="rId4"/>
    <p:sldLayoutId id="2147483731" r:id="rId5"/>
  </p:sldLayoutIdLst>
  <p:hf hdr="0" dt="0"/>
  <p:txStyles>
    <p:titleStyle>
      <a:lvl1pPr algn="l" defTabSz="455613" rtl="0" eaLnBrk="1" fontAlgn="base" hangingPunct="1">
        <a:spcBef>
          <a:spcPct val="0"/>
        </a:spcBef>
        <a:spcAft>
          <a:spcPct val="0"/>
        </a:spcAft>
        <a:defRPr sz="2800" b="0" i="0" kern="1200" cap="none">
          <a:solidFill>
            <a:schemeClr val="tx1"/>
          </a:solidFill>
          <a:latin typeface="Franklin Gothic Medium"/>
          <a:ea typeface="Franklin Gothic Book Regular" charset="0"/>
          <a:cs typeface="Franklin Gothic Medium"/>
        </a:defRPr>
      </a:lvl1pPr>
      <a:lvl2pPr algn="l" defTabSz="455613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Franklin Gothic Medium" charset="0"/>
          <a:ea typeface="MS PGothic" panose="020B0600070205080204" pitchFamily="34" charset="-128"/>
        </a:defRPr>
      </a:lvl2pPr>
      <a:lvl3pPr algn="l" defTabSz="455613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Franklin Gothic Medium" charset="0"/>
          <a:ea typeface="MS PGothic" panose="020B0600070205080204" pitchFamily="34" charset="-128"/>
        </a:defRPr>
      </a:lvl3pPr>
      <a:lvl4pPr algn="l" defTabSz="455613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Franklin Gothic Medium" charset="0"/>
          <a:ea typeface="MS PGothic" panose="020B0600070205080204" pitchFamily="34" charset="-128"/>
        </a:defRPr>
      </a:lvl4pPr>
      <a:lvl5pPr algn="l" defTabSz="455613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Franklin Gothic Medium" charset="0"/>
          <a:ea typeface="MS PGothic" panose="020B0600070205080204" pitchFamily="34" charset="-128"/>
        </a:defRPr>
      </a:lvl5pPr>
      <a:lvl6pPr marL="457200" algn="l" defTabSz="455613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Franklin Gothic Medium" charset="0"/>
          <a:ea typeface="ＭＳ Ｐゴシック" charset="0"/>
        </a:defRPr>
      </a:lvl6pPr>
      <a:lvl7pPr marL="914400" algn="l" defTabSz="455613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Franklin Gothic Medium" charset="0"/>
          <a:ea typeface="ＭＳ Ｐゴシック" charset="0"/>
        </a:defRPr>
      </a:lvl7pPr>
      <a:lvl8pPr marL="1371600" algn="l" defTabSz="455613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Franklin Gothic Medium" charset="0"/>
          <a:ea typeface="ＭＳ Ｐゴシック" charset="0"/>
        </a:defRPr>
      </a:lvl8pPr>
      <a:lvl9pPr marL="1828800" algn="l" defTabSz="455613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Franklin Gothic Medium" charset="0"/>
          <a:ea typeface="ＭＳ Ｐゴシック" charset="0"/>
        </a:defRPr>
      </a:lvl9pPr>
    </p:titleStyle>
    <p:bodyStyle>
      <a:lvl1pPr marL="342900" indent="-342900" algn="l" defTabSz="455613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defRPr sz="2400" kern="1200">
          <a:solidFill>
            <a:schemeClr val="tx1"/>
          </a:solidFill>
          <a:latin typeface="Franklin Gothic Medium" charset="0"/>
          <a:ea typeface="Franklin Gothic Medium" charset="0"/>
          <a:cs typeface="Franklin Gothic Medium" charset="0"/>
        </a:defRPr>
      </a:lvl1pPr>
      <a:lvl2pPr marL="0" indent="0" algn="l" defTabSz="455613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2000" b="1" kern="1200">
          <a:solidFill>
            <a:srgbClr val="EA5541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0" indent="0" algn="l" defTabSz="455613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800" kern="1200">
          <a:solidFill>
            <a:schemeClr val="tx2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0" indent="0" algn="l" defTabSz="455613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600" kern="1200">
          <a:solidFill>
            <a:schemeClr val="tx2"/>
          </a:solidFill>
          <a:latin typeface="Franklin Gothic Book" charset="0"/>
          <a:ea typeface="Franklin Gothic Book" charset="0"/>
          <a:cs typeface="Franklin Gothic Book" charset="0"/>
        </a:defRPr>
      </a:lvl4pPr>
      <a:lvl5pPr marL="0" indent="0" algn="l" defTabSz="455613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400" kern="1200">
          <a:solidFill>
            <a:schemeClr val="tx2"/>
          </a:solidFill>
          <a:latin typeface="Franklin Gothic Book" charset="0"/>
          <a:ea typeface="Franklin Gothic Book" charset="0"/>
          <a:cs typeface="Franklin Gothic Book" charset="0"/>
        </a:defRPr>
      </a:lvl5pPr>
      <a:lvl6pPr marL="182510" indent="-182510" algn="l" defTabSz="457066" rtl="0" eaLnBrk="1" latinLnBrk="0" hangingPunct="1">
        <a:spcBef>
          <a:spcPct val="20000"/>
        </a:spcBef>
        <a:buFont typeface="Lucida Grande"/>
        <a:buChar char="–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449131" indent="-266622" algn="l" defTabSz="457066" rtl="0" eaLnBrk="1" latinLnBrk="0" hangingPunct="1">
        <a:spcBef>
          <a:spcPct val="20000"/>
        </a:spcBef>
        <a:buFont typeface="Lucida Grande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7992" indent="-228533" algn="l" defTabSz="4570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57" indent="-228533" algn="l" defTabSz="4570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6" algn="l" defTabSz="457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2" algn="l" defTabSz="457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7" algn="l" defTabSz="457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2" algn="l" defTabSz="457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8" algn="l" defTabSz="457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93" algn="l" defTabSz="457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59" algn="l" defTabSz="457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24" algn="l" defTabSz="457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Laura Kirkman</a:t>
            </a:r>
          </a:p>
          <a:p>
            <a:r>
              <a:rPr lang="en-US" dirty="0"/>
              <a:t>Senior Solicitor 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16 September 2025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Legal Update </a:t>
            </a:r>
            <a:br>
              <a:rPr lang="en-US" alt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46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en-US" dirty="0"/>
              <a:t>Laura Kirkman</a:t>
            </a:r>
          </a:p>
          <a:p>
            <a:pPr lvl="1"/>
            <a:r>
              <a:rPr lang="en-US" altLang="en-US" dirty="0"/>
              <a:t>Senior Solicitor </a:t>
            </a:r>
          </a:p>
          <a:p>
            <a:pPr lvl="1"/>
            <a:r>
              <a:rPr lang="en-US" altLang="en-US" dirty="0"/>
              <a:t>Laura.Kirkman@gillespiemacandrew.co.uk</a:t>
            </a:r>
          </a:p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Find out how we can help you: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925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type="body" sz="quarter" idx="4294967295"/>
          </p:nvPr>
        </p:nvSpPr>
        <p:spPr>
          <a:xfrm>
            <a:off x="532591" y="1395413"/>
            <a:ext cx="4150245" cy="2844800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GB" sz="1600" dirty="0">
                <a:solidFill>
                  <a:srgbClr val="1D1D1D"/>
                </a:solidFill>
                <a:latin typeface="Franklin Gothic Book" panose="020B0503020102020204" pitchFamily="34" charset="0"/>
              </a:rPr>
              <a:t>Charities and Trustee Investment (Scotland) Act 2005 </a:t>
            </a:r>
          </a:p>
          <a:p>
            <a:pPr lvl="0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GB" sz="1600" b="0" kern="1200" dirty="0">
                <a:solidFill>
                  <a:srgbClr val="1D1D1D"/>
                </a:solidFill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Charities (Regulation and Administration) (Scotland) Act 2023 </a:t>
            </a:r>
          </a:p>
          <a:p>
            <a:pPr lvl="0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GB" sz="1600" dirty="0">
                <a:solidFill>
                  <a:srgbClr val="1D1D1D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Economic Crime and Corporate Transparency Act 2023 </a:t>
            </a:r>
          </a:p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3ADFB3-D0CE-E811-50B1-B01900F95B4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/>
              <a:t>Applicable law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60A869-6E0F-36FD-8C7A-E38F6D2F8E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68" r="38785"/>
          <a:stretch>
            <a:fillRect/>
          </a:stretch>
        </p:blipFill>
        <p:spPr>
          <a:xfrm>
            <a:off x="5684874" y="0"/>
            <a:ext cx="3459126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5FBF46-6202-902B-AD97-E55630154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588" y="556685"/>
            <a:ext cx="1915064" cy="21783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19F540-AB5E-945C-9499-99778E00281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2926" y="574675"/>
            <a:ext cx="5047384" cy="617538"/>
          </a:xfrm>
        </p:spPr>
        <p:txBody>
          <a:bodyPr/>
          <a:lstStyle/>
          <a:p>
            <a:r>
              <a:rPr lang="en-GB" dirty="0"/>
              <a:t>Charities and Trustee Investment</a:t>
            </a:r>
          </a:p>
          <a:p>
            <a:r>
              <a:rPr lang="en-GB" dirty="0"/>
              <a:t>(Scotland) Act 2005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1EC2D-DB9B-9707-D0FC-E834241189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2925" y="1435473"/>
            <a:ext cx="4832639" cy="3371850"/>
          </a:xfrm>
        </p:spPr>
        <p:txBody>
          <a:bodyPr/>
          <a:lstStyle/>
          <a:p>
            <a:pPr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GB" sz="16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Established OSCR as both a registrar and a regulator</a:t>
            </a:r>
          </a:p>
          <a:p>
            <a:pPr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GB" sz="16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The modern charity test:</a:t>
            </a:r>
          </a:p>
          <a:p>
            <a:pPr marL="742950" lvl="1" indent="-285750">
              <a:spcBef>
                <a:spcPts val="430"/>
              </a:spcBef>
              <a:spcAft>
                <a:spcPts val="0"/>
              </a:spcAft>
              <a:buClr>
                <a:srgbClr val="F65058"/>
              </a:buClr>
              <a:buFont typeface="Calibri" panose="020F0502020204030204" pitchFamily="34" charset="0"/>
              <a:buChar char="−"/>
            </a:pPr>
            <a:r>
              <a:rPr lang="en-GB" sz="1600" b="0" dirty="0">
                <a:solidFill>
                  <a:srgbClr val="1D1D1D"/>
                </a:solidFill>
                <a:latin typeface="Franklin Gothic Book" panose="020B0503020102020204" pitchFamily="34" charset="0"/>
              </a:rPr>
              <a:t>exclusively charitable purposes</a:t>
            </a:r>
          </a:p>
          <a:p>
            <a:pPr marL="742950" lvl="1" indent="-285750">
              <a:spcBef>
                <a:spcPts val="430"/>
              </a:spcBef>
              <a:spcAft>
                <a:spcPts val="0"/>
              </a:spcAft>
              <a:buClr>
                <a:srgbClr val="F65058"/>
              </a:buClr>
              <a:buFont typeface="Calibri" panose="020F0502020204030204" pitchFamily="34" charset="0"/>
              <a:buChar char="−"/>
            </a:pPr>
            <a:r>
              <a:rPr lang="en-GB" sz="1600" b="0" dirty="0">
                <a:solidFill>
                  <a:srgbClr val="1D1D1D"/>
                </a:solidFill>
                <a:latin typeface="Franklin Gothic Book" panose="020B0503020102020204" pitchFamily="34" charset="0"/>
              </a:rPr>
              <a:t>public benefit vs private benefit </a:t>
            </a:r>
          </a:p>
          <a:p>
            <a:pPr marL="742950" lvl="1" indent="-285750">
              <a:spcBef>
                <a:spcPts val="430"/>
              </a:spcBef>
              <a:spcAft>
                <a:spcPts val="0"/>
              </a:spcAft>
              <a:buClr>
                <a:srgbClr val="F65058"/>
              </a:buClr>
              <a:buFont typeface="Calibri" panose="020F0502020204030204" pitchFamily="34" charset="0"/>
              <a:buChar char="−"/>
            </a:pPr>
            <a:r>
              <a:rPr lang="en-GB" sz="1600" b="0" dirty="0">
                <a:solidFill>
                  <a:srgbClr val="1D1D1D"/>
                </a:solidFill>
                <a:latin typeface="Franklin Gothic Book" panose="020B0503020102020204" pitchFamily="34" charset="0"/>
              </a:rPr>
              <a:t>unduly restrictive conditions </a:t>
            </a:r>
          </a:p>
          <a:p>
            <a:pPr marL="742950" lvl="1" indent="-285750">
              <a:spcBef>
                <a:spcPts val="430"/>
              </a:spcBef>
              <a:spcAft>
                <a:spcPts val="0"/>
              </a:spcAft>
              <a:buClr>
                <a:srgbClr val="F65058"/>
              </a:buClr>
              <a:buFont typeface="Calibri" panose="020F0502020204030204" pitchFamily="34" charset="0"/>
              <a:buChar char="−"/>
            </a:pPr>
            <a:r>
              <a:rPr lang="en-GB" sz="1600" b="0" dirty="0">
                <a:solidFill>
                  <a:srgbClr val="1D1D1D"/>
                </a:solidFill>
                <a:latin typeface="Franklin Gothic Book" panose="020B0503020102020204" pitchFamily="34" charset="0"/>
              </a:rPr>
              <a:t>*new condition – connection to Scotland </a:t>
            </a:r>
          </a:p>
          <a:p>
            <a:pPr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GB" sz="16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General duties of trustees </a:t>
            </a:r>
          </a:p>
          <a:p>
            <a:pPr marL="0" indent="0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</a:pPr>
            <a:endParaRPr lang="en-GB" sz="1600" dirty="0">
              <a:solidFill>
                <a:srgbClr val="000000"/>
              </a:solidFill>
              <a:latin typeface="Franklin Gothic Book" panose="020B0503020102020204" pitchFamily="34" charset="0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6901B-4B6F-7052-3259-B9F7A654E0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441" r="15144"/>
          <a:stretch>
            <a:fillRect/>
          </a:stretch>
        </p:blipFill>
        <p:spPr>
          <a:xfrm>
            <a:off x="5715000" y="0"/>
            <a:ext cx="3428999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57C988-0E78-996F-044A-0F074A286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588" y="556685"/>
            <a:ext cx="1915064" cy="21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04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type="body" sz="quarter" idx="4294967295"/>
          </p:nvPr>
        </p:nvSpPr>
        <p:spPr>
          <a:xfrm>
            <a:off x="532592" y="1395413"/>
            <a:ext cx="3900864" cy="2844800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ts val="0"/>
              </a:spcAft>
            </a:pPr>
            <a:r>
              <a:rPr lang="en-US" sz="1800" b="1" kern="1200" dirty="0">
                <a:solidFill>
                  <a:srgbClr val="EA5541"/>
                </a:solidFill>
                <a:effectLst/>
                <a:latin typeface="Franklin Gothic Medium" panose="020B0603020102020204" pitchFamily="34" charset="0"/>
                <a:ea typeface="Franklin Gothic Medium" panose="020B0603020102020204" pitchFamily="34" charset="0"/>
              </a:rPr>
              <a:t>Since 2024:</a:t>
            </a:r>
            <a:endParaRPr lang="en-GB" sz="1800" dirty="0">
              <a:solidFill>
                <a:srgbClr val="EA5541"/>
              </a:solidFill>
              <a:effectLst/>
              <a:latin typeface="Franklin Gothic Medium" panose="020B0603020102020204" pitchFamily="34" charset="0"/>
              <a:ea typeface="Times New Roman" panose="02020603050405020304" pitchFamily="18" charset="0"/>
            </a:endParaRPr>
          </a:p>
          <a:p>
            <a:pPr marL="342900" lvl="0" indent="-342900" fontAlgn="base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GB" sz="1600" kern="12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Power to appoint interim trustees</a:t>
            </a:r>
          </a:p>
          <a:p>
            <a:pPr marL="342900" lvl="0" indent="-342900" fontAlgn="base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00000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I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ssue positive directions</a:t>
            </a:r>
          </a:p>
          <a:p>
            <a:pPr marL="342900" lvl="0" indent="-342900" fontAlgn="base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GB" sz="1600" kern="12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Enquiries into former charities and former trustees</a:t>
            </a:r>
            <a:endParaRPr lang="en-US" sz="1600" kern="1200" dirty="0">
              <a:solidFill>
                <a:srgbClr val="000000"/>
              </a:solidFill>
              <a:effectLst/>
              <a:latin typeface="Franklin Gothic Book" panose="020B0503020102020204" pitchFamily="34" charset="0"/>
              <a:ea typeface="Franklin Gothic Book" panose="020B0503020102020204" pitchFamily="34" charset="0"/>
              <a:cs typeface="Franklin Gothic Book" panose="020B0503020102020204" pitchFamily="34" charset="0"/>
            </a:endParaRPr>
          </a:p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3ADFB3-D0CE-E811-50B1-B01900F95B4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2925" y="574675"/>
            <a:ext cx="4846493" cy="617538"/>
          </a:xfrm>
        </p:spPr>
        <p:txBody>
          <a:bodyPr/>
          <a:lstStyle/>
          <a:p>
            <a:r>
              <a:rPr lang="en-GB" dirty="0"/>
              <a:t>Charities (Regulation and</a:t>
            </a:r>
          </a:p>
          <a:p>
            <a:r>
              <a:rPr lang="en-GB" dirty="0"/>
              <a:t>Administration) (Scotland) Act 2023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BCE2EE-00E0-4EEF-241D-B75B4B027E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18" t="6294" r="41827"/>
          <a:stretch>
            <a:fillRect/>
          </a:stretch>
        </p:blipFill>
        <p:spPr>
          <a:xfrm>
            <a:off x="5785252" y="0"/>
            <a:ext cx="3626377" cy="52131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C99D6A-756A-2C8B-5EEF-321A4D4D7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781" y="574675"/>
            <a:ext cx="1871932" cy="2129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479FC-49CB-894F-B6AA-0C902A29D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9A140-C55F-B622-24F2-72C01A6CE22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32591" y="1395413"/>
            <a:ext cx="6618303" cy="2844800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ts val="0"/>
              </a:spcAft>
            </a:pPr>
            <a:r>
              <a:rPr lang="en-US" sz="1800" b="1" dirty="0">
                <a:solidFill>
                  <a:srgbClr val="EA5541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June 2025:</a:t>
            </a:r>
            <a:endParaRPr lang="en-GB" sz="1800" dirty="0">
              <a:solidFill>
                <a:srgbClr val="EA5541"/>
              </a:solidFill>
              <a:effectLst/>
              <a:latin typeface="Franklin Gothic Medium" panose="020B0603020102020204" pitchFamily="34" charset="0"/>
              <a:ea typeface="Times New Roman" panose="02020603050405020304" pitchFamily="18" charset="0"/>
            </a:endParaRPr>
          </a:p>
          <a:p>
            <a:pPr marL="342900" lvl="0" indent="-342900" fontAlgn="base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US" sz="1600" kern="12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Register of mergers</a:t>
            </a:r>
          </a:p>
          <a:p>
            <a:pPr marL="342900" lvl="0" indent="-342900" fontAlgn="base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00000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Automatic disqualification </a:t>
            </a:r>
          </a:p>
          <a:p>
            <a:pPr marL="342900" lvl="0" indent="-342900" fontAlgn="base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US" sz="1600" kern="12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Providing trustee details</a:t>
            </a:r>
          </a:p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C9FCDD-1A04-265C-CC8F-4F5A133AFA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2925" y="574675"/>
            <a:ext cx="4583475" cy="617538"/>
          </a:xfrm>
        </p:spPr>
        <p:txBody>
          <a:bodyPr/>
          <a:lstStyle/>
          <a:p>
            <a:r>
              <a:rPr lang="en-GB" dirty="0"/>
              <a:t>Charities (Regulation and</a:t>
            </a:r>
          </a:p>
          <a:p>
            <a:r>
              <a:rPr lang="en-GB" dirty="0"/>
              <a:t>Administration) (Scotland) Act 2023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7832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EDE4D-F28F-D280-CAB5-ED5A29E47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0DB9-2A71-C6AE-50B3-DD2131BD9E4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32591" y="1395413"/>
            <a:ext cx="4651409" cy="1423987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ts val="0"/>
              </a:spcAft>
            </a:pPr>
            <a:r>
              <a:rPr lang="en-US" sz="1800" b="1" dirty="0">
                <a:solidFill>
                  <a:srgbClr val="EA5541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Early 2026:</a:t>
            </a:r>
            <a:endParaRPr lang="en-GB" sz="1800" dirty="0">
              <a:solidFill>
                <a:srgbClr val="EA5541"/>
              </a:solidFill>
              <a:effectLst/>
              <a:latin typeface="Franklin Gothic Medium" panose="020B0603020102020204" pitchFamily="34" charset="0"/>
              <a:ea typeface="Times New Roman" panose="02020603050405020304" pitchFamily="18" charset="0"/>
            </a:endParaRPr>
          </a:p>
          <a:p>
            <a:pPr marL="342900" lvl="0" indent="-342900" fontAlgn="base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US" sz="1600" kern="12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Publish register of trustees </a:t>
            </a:r>
          </a:p>
          <a:p>
            <a:pPr marL="342900" lvl="0" indent="-342900" fontAlgn="base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00000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Publish unredacted annual returns and annual accounts </a:t>
            </a:r>
            <a:endParaRPr lang="en-US" sz="1600" kern="1200" dirty="0">
              <a:solidFill>
                <a:srgbClr val="000000"/>
              </a:solidFill>
              <a:effectLst/>
              <a:latin typeface="Franklin Gothic Book" panose="020B0503020102020204" pitchFamily="34" charset="0"/>
              <a:ea typeface="Franklin Gothic Book" panose="020B0503020102020204" pitchFamily="34" charset="0"/>
              <a:cs typeface="Franklin Gothic Book" panose="020B0503020102020204" pitchFamily="34" charset="0"/>
            </a:endParaRPr>
          </a:p>
          <a:p>
            <a:pPr marL="342900" lvl="0" indent="-342900" fontAlgn="base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endParaRPr lang="en-US" sz="1600" kern="1200" dirty="0">
              <a:solidFill>
                <a:srgbClr val="000000"/>
              </a:solidFill>
              <a:effectLst/>
              <a:latin typeface="Franklin Gothic Book" panose="020B0503020102020204" pitchFamily="34" charset="0"/>
              <a:ea typeface="Franklin Gothic Book" panose="020B0503020102020204" pitchFamily="34" charset="0"/>
              <a:cs typeface="Franklin Gothic Book" panose="020B0503020102020204" pitchFamily="34" charset="0"/>
            </a:endParaRPr>
          </a:p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4E001D-7F19-917B-3664-703ACF8D92D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2591" y="443057"/>
            <a:ext cx="4953809" cy="617538"/>
          </a:xfrm>
        </p:spPr>
        <p:txBody>
          <a:bodyPr/>
          <a:lstStyle/>
          <a:p>
            <a:r>
              <a:rPr lang="en-GB" dirty="0"/>
              <a:t>Charities (Regulation and</a:t>
            </a:r>
          </a:p>
          <a:p>
            <a:r>
              <a:rPr lang="en-GB" dirty="0"/>
              <a:t>Administration) (Scotland) Act 2023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13E4C-F6AB-5084-6EE6-EC9057E52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65" t="2867" r="39988" b="9445"/>
          <a:stretch>
            <a:fillRect/>
          </a:stretch>
        </p:blipFill>
        <p:spPr>
          <a:xfrm>
            <a:off x="5688000" y="1"/>
            <a:ext cx="3456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BCCD23-1145-6688-2EB7-5908BE4D3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588" y="556685"/>
            <a:ext cx="1915064" cy="21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13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351E7-8E8F-19E9-739E-6C6641258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33FBE2-C19E-506A-DA98-CDBBBA074C4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5685" y="748641"/>
            <a:ext cx="4530062" cy="2844800"/>
          </a:xfrm>
          <a:prstGeom prst="rect">
            <a:avLst/>
          </a:prstGeom>
        </p:spPr>
        <p:txBody>
          <a:bodyPr/>
          <a:lstStyle/>
          <a:p>
            <a:pPr marL="0" lvl="0" indent="0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</a:pPr>
            <a:r>
              <a:rPr lang="en-US" sz="2000" b="1" dirty="0">
                <a:solidFill>
                  <a:srgbClr val="EA5541"/>
                </a:solidFill>
                <a:latin typeface="Franklin Gothic Medium" panose="020B0603020102020204" pitchFamily="34" charset="0"/>
              </a:rPr>
              <a:t>Prepare </a:t>
            </a:r>
          </a:p>
          <a:p>
            <a:pPr lvl="0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000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Know who your trustees and members are</a:t>
            </a:r>
          </a:p>
          <a:p>
            <a:pPr lvl="0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000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Ensure your accounts are presented in a way which you are happy to be published </a:t>
            </a:r>
          </a:p>
          <a:p>
            <a:pPr lvl="0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000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Identify anyone caught by the new disqualification criteria</a:t>
            </a:r>
          </a:p>
          <a:p>
            <a:pPr lvl="0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000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Update your governance documents </a:t>
            </a:r>
          </a:p>
          <a:p>
            <a:pPr lvl="0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00000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Watch out for updates from OSCR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107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13133-CB6E-0992-B372-C4E227607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4AC7B-0D65-5D12-C1B9-0A6027C7BFD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32591" y="1395413"/>
            <a:ext cx="6618303" cy="2844800"/>
          </a:xfrm>
          <a:prstGeom prst="rect">
            <a:avLst/>
          </a:prstGeom>
        </p:spPr>
        <p:txBody>
          <a:bodyPr/>
          <a:lstStyle/>
          <a:p>
            <a:pPr fontAlgn="base">
              <a:spcAft>
                <a:spcPts val="0"/>
              </a:spcAft>
            </a:pPr>
            <a:r>
              <a:rPr lang="en-GB" sz="1800" dirty="0">
                <a:solidFill>
                  <a:srgbClr val="EA5541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</a:rPr>
              <a:t>ID Verification </a:t>
            </a:r>
          </a:p>
          <a:p>
            <a:pPr marL="342900" lvl="0" indent="-342900" fontAlgn="base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US" sz="1600" kern="12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Directors </a:t>
            </a:r>
          </a:p>
          <a:p>
            <a:pPr marL="342900" lvl="0" indent="-342900" fontAlgn="base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00000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People with Significant Control (PSC) </a:t>
            </a:r>
          </a:p>
          <a:p>
            <a:pPr marL="342900" lvl="0" indent="-342900" fontAlgn="base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US" sz="1600" kern="12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18 November 2025 </a:t>
            </a:r>
          </a:p>
          <a:p>
            <a:pPr marL="342900" lvl="0" indent="-342900" fontAlgn="base">
              <a:spcBef>
                <a:spcPts val="480"/>
              </a:spcBef>
              <a:spcAft>
                <a:spcPts val="0"/>
              </a:spcAft>
              <a:buClr>
                <a:srgbClr val="F65058"/>
              </a:buClr>
              <a:buFont typeface="Symbol" panose="05050102010706020507" pitchFamily="18" charset="2"/>
              <a:buChar char=""/>
            </a:pPr>
            <a:r>
              <a:rPr lang="en-US" sz="1600" kern="1200" dirty="0">
                <a:solidFill>
                  <a:srgbClr val="000000"/>
                </a:solidFill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Gov.UK One Login</a:t>
            </a:r>
          </a:p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3F7791-4156-809C-7479-DF58AFF532C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/>
              <a:t>Economic Crime and Corporate</a:t>
            </a:r>
          </a:p>
          <a:p>
            <a:r>
              <a:rPr lang="en-GB" dirty="0"/>
              <a:t>Transparency Act 2023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8E16DA-AED8-32BF-2862-40BCCBF4A0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874"/>
          <a:stretch>
            <a:fillRect/>
          </a:stretch>
        </p:blipFill>
        <p:spPr>
          <a:xfrm>
            <a:off x="5633048" y="0"/>
            <a:ext cx="4082451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9CA237-3C67-8DB1-C7AC-84308982F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588" y="556685"/>
            <a:ext cx="1915064" cy="21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3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409BB-8481-CA2F-BCCA-018A7A8310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5943" y="1063553"/>
            <a:ext cx="5254625" cy="617538"/>
          </a:xfrm>
        </p:spPr>
        <p:txBody>
          <a:bodyPr/>
          <a:lstStyle/>
          <a:p>
            <a:r>
              <a:rPr lang="en-US" dirty="0"/>
              <a:t>Questions?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006887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M colour palette">
      <a:dk1>
        <a:srgbClr val="000000"/>
      </a:dk1>
      <a:lt1>
        <a:srgbClr val="FFFFFF"/>
      </a:lt1>
      <a:dk2>
        <a:srgbClr val="1D1D1D"/>
      </a:dk2>
      <a:lt2>
        <a:srgbClr val="DADADA"/>
      </a:lt2>
      <a:accent1>
        <a:srgbClr val="F65058"/>
      </a:accent1>
      <a:accent2>
        <a:srgbClr val="000000"/>
      </a:accent2>
      <a:accent3>
        <a:srgbClr val="6ACEB9"/>
      </a:accent3>
      <a:accent4>
        <a:srgbClr val="0D9DDB"/>
      </a:accent4>
      <a:accent5>
        <a:srgbClr val="4BACC6"/>
      </a:accent5>
      <a:accent6>
        <a:srgbClr val="FFD96A"/>
      </a:accent6>
      <a:hlink>
        <a:srgbClr val="6F6F6F"/>
      </a:hlink>
      <a:folHlink>
        <a:srgbClr val="DADAD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illespie Macandrew Template 2024.pptx" id="{DB6A0F02-C68A-45EF-BED7-04E4A8D384D8}" vid="{4BE801D3-4AF7-4994-A4C6-328497245B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A58BEED5177849ABDF62DDDF5C9406" ma:contentTypeVersion="18" ma:contentTypeDescription="Create a new document." ma:contentTypeScope="" ma:versionID="a765ebf357f8313101861ff737fad013">
  <xsd:schema xmlns:xsd="http://www.w3.org/2001/XMLSchema" xmlns:xs="http://www.w3.org/2001/XMLSchema" xmlns:p="http://schemas.microsoft.com/office/2006/metadata/properties" xmlns:ns2="311e9238-32ac-4cb4-b5e0-4396fa082008" xmlns:ns3="493bb6ee-ddc6-4c5c-988d-d27208970a9f" targetNamespace="http://schemas.microsoft.com/office/2006/metadata/properties" ma:root="true" ma:fieldsID="a40021c53d4dc791ea4871fab574dbd7" ns2:_="" ns3:_="">
    <xsd:import namespace="311e9238-32ac-4cb4-b5e0-4396fa082008"/>
    <xsd:import namespace="493bb6ee-ddc6-4c5c-988d-d27208970a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1e9238-32ac-4cb4-b5e0-4396fa0820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95cbd55-2671-4a50-8c5d-f2e58ffca7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3bb6ee-ddc6-4c5c-988d-d27208970a9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ac7d03-337a-40d8-b3a7-5a8bf6591281}" ma:internalName="TaxCatchAll" ma:showField="CatchAllData" ma:web="493bb6ee-ddc6-4c5c-988d-d27208970a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1e9238-32ac-4cb4-b5e0-4396fa082008">
      <Terms xmlns="http://schemas.microsoft.com/office/infopath/2007/PartnerControls"/>
    </lcf76f155ced4ddcb4097134ff3c332f>
    <TaxCatchAll xmlns="493bb6ee-ddc6-4c5c-988d-d27208970a9f" xsi:nil="true"/>
  </documentManagement>
</p:properties>
</file>

<file path=customXml/itemProps1.xml><?xml version="1.0" encoding="utf-8"?>
<ds:datastoreItem xmlns:ds="http://schemas.openxmlformats.org/officeDocument/2006/customXml" ds:itemID="{BEB248CD-5080-4A8C-A39F-6109172289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1e9238-32ac-4cb4-b5e0-4396fa082008"/>
    <ds:schemaRef ds:uri="493bb6ee-ddc6-4c5c-988d-d27208970a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F6FCBE-8079-487D-BA20-BA87AB2CA9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DDC307-A6D1-4E7D-90CB-DD7FAA0A56D0}">
  <ds:schemaRefs>
    <ds:schemaRef ds:uri="http://purl.org/dc/terms/"/>
    <ds:schemaRef ds:uri="http://purl.org/dc/dcmitype/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493bb6ee-ddc6-4c5c-988d-d27208970a9f"/>
    <ds:schemaRef ds:uri="311e9238-32ac-4cb4-b5e0-4396fa082008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</Words>
  <Application>Microsoft Office PowerPoint</Application>
  <PresentationFormat>On-screen Show (16:9)</PresentationFormat>
  <Paragraphs>59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Courier New</vt:lpstr>
      <vt:lpstr>Franklin Gothic Book</vt:lpstr>
      <vt:lpstr>Franklin Gothic Medium</vt:lpstr>
      <vt:lpstr>Franklin Gothic Medium Regular</vt:lpstr>
      <vt:lpstr>Lucida Grande</vt:lpstr>
      <vt:lpstr>Symbol</vt:lpstr>
      <vt:lpstr>blank</vt:lpstr>
      <vt:lpstr>Legal Update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Tracey Bird</cp:lastModifiedBy>
  <cp:revision>1</cp:revision>
  <cp:lastPrinted>1900-01-01T00:00:00Z</cp:lastPrinted>
  <dcterms:created xsi:type="dcterms:W3CDTF">1900-01-01T00:00:00Z</dcterms:created>
  <dcterms:modified xsi:type="dcterms:W3CDTF">2025-09-16T14:29:28Z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49dd434-d51a-431d-9632-71b0679d7ba6_Enabled">
    <vt:lpwstr>True</vt:lpwstr>
  </property>
  <property fmtid="{D5CDD505-2E9C-101B-9397-08002B2CF9AE}" pid="3" name="MSIP_Label_249dd434-d51a-431d-9632-71b0679d7ba6_SiteId">
    <vt:lpwstr>43ad7b98-e4ac-4313-9135-5e9a60cca7f0</vt:lpwstr>
  </property>
  <property fmtid="{D5CDD505-2E9C-101B-9397-08002B2CF9AE}" pid="4" name="MSIP_Label_249dd434-d51a-431d-9632-71b0679d7ba6_Owner">
    <vt:lpwstr>Crawfordh-g@qnrl.com</vt:lpwstr>
  </property>
  <property fmtid="{D5CDD505-2E9C-101B-9397-08002B2CF9AE}" pid="5" name="MSIP_Label_249dd434-d51a-431d-9632-71b0679d7ba6_SetDate">
    <vt:lpwstr>2020-08-07T11:44:58.4305367Z</vt:lpwstr>
  </property>
  <property fmtid="{D5CDD505-2E9C-101B-9397-08002B2CF9AE}" pid="6" name="MSIP_Label_249dd434-d51a-431d-9632-71b0679d7ba6_Name">
    <vt:lpwstr>General</vt:lpwstr>
  </property>
  <property fmtid="{D5CDD505-2E9C-101B-9397-08002B2CF9AE}" pid="7" name="MSIP_Label_249dd434-d51a-431d-9632-71b0679d7ba6_Application">
    <vt:lpwstr>Microsoft Azure Information Protection</vt:lpwstr>
  </property>
  <property fmtid="{D5CDD505-2E9C-101B-9397-08002B2CF9AE}" pid="8" name="MSIP_Label_249dd434-d51a-431d-9632-71b0679d7ba6_ActionId">
    <vt:lpwstr>39ab3747-15d6-48b4-9b76-7b191c1438b2</vt:lpwstr>
  </property>
  <property fmtid="{D5CDD505-2E9C-101B-9397-08002B2CF9AE}" pid="9" name="MSIP_Label_249dd434-d51a-431d-9632-71b0679d7ba6_Extended_MSFT_Method">
    <vt:lpwstr>Automatic</vt:lpwstr>
  </property>
  <property fmtid="{D5CDD505-2E9C-101B-9397-08002B2CF9AE}" pid="10" name="ContentTypeId">
    <vt:lpwstr>0x010100B3A58BEED5177849ABDF62DDDF5C9406</vt:lpwstr>
  </property>
  <property fmtid="{D5CDD505-2E9C-101B-9397-08002B2CF9AE}" pid="11" name="MediaServiceImageTags">
    <vt:lpwstr/>
  </property>
</Properties>
</file>